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1" r:id="rId13"/>
    <p:sldId id="273" r:id="rId14"/>
    <p:sldId id="274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56501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None/>
              <a:defRPr sz="1600" b="0">
                <a:solidFill>
                  <a:srgbClr val="000000"/>
                </a:solidFill>
                <a:latin typeface="Franklin Gothic Medium"/>
                <a:cs typeface="Franklin Gothic Medium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610121" y="6360780"/>
            <a:ext cx="2208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5294"/>
                </a:solidFill>
                <a:latin typeface="Franklin Gothic Medium"/>
                <a:cs typeface="Franklin Gothic Medium"/>
              </a:rPr>
              <a:t>MARKEY CANCER CENTER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165851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76769" y="228605"/>
            <a:ext cx="5647267" cy="41878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6127755"/>
            <a:ext cx="5384800" cy="492125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NCI Cancer Center Support Grant Site Visit</a:t>
            </a:r>
          </a:p>
          <a:p>
            <a:pPr lvl="0"/>
            <a:r>
              <a:rPr lang="en-US" dirty="0"/>
              <a:t>January 30, 2013</a:t>
            </a:r>
          </a:p>
        </p:txBody>
      </p:sp>
      <p:pic>
        <p:nvPicPr>
          <p:cNvPr id="14" name="Picture 13" descr="UK logo wordmark 28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2" y="5444001"/>
            <a:ext cx="2220333" cy="844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4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422922-8A57-4D3A-82ED-7F37A3893B6E}" type="datetimeFigureOut">
              <a:rPr lang="en-US" altLang="en-US"/>
              <a:pPr/>
              <a:t>4/8/22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0898717" y="1588"/>
            <a:ext cx="10160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0AD518-DE6C-4F28-B2CC-79EB569FF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46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E12E-553E-40C6-A40A-ED517B3A66D2}" type="datetimeFigureOut">
              <a:rPr lang="en-US" smtClean="0"/>
              <a:t>4/8/22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6BA4-9AAC-436C-BFD8-CD15D1C1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8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9086" y="1471295"/>
            <a:ext cx="2749973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37588" y="1454467"/>
            <a:ext cx="3341793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33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6050282" y="-6050280"/>
            <a:ext cx="91441" cy="12192000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0052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050281" y="-5958838"/>
            <a:ext cx="91441" cy="121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00529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6050282" y="-6050280"/>
            <a:ext cx="91441" cy="12192000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0052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050281" y="-5958838"/>
            <a:ext cx="91441" cy="121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00529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32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117" y="484099"/>
            <a:ext cx="10841775" cy="4144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6050282" y="-6050280"/>
            <a:ext cx="91441" cy="12192000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0052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050281" y="-5958838"/>
            <a:ext cx="91441" cy="121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00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9480" y="1981205"/>
            <a:ext cx="5437408" cy="4144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6050282" y="-6050280"/>
            <a:ext cx="91441" cy="12192000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0052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050281" y="-5958838"/>
            <a:ext cx="91441" cy="121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005294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42072" y="1981205"/>
            <a:ext cx="5437408" cy="4144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80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L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853271" y="1890714"/>
            <a:ext cx="8644879" cy="1785104"/>
          </a:xfrm>
        </p:spPr>
        <p:txBody>
          <a:bodyPr>
            <a:spAutoFit/>
          </a:bodyPr>
          <a:lstStyle>
            <a:lvl1pPr marL="0" indent="0" algn="l" defTabSz="914377" rtl="0" eaLnBrk="1" latinLnBrk="0" hangingPunct="1">
              <a:spcBef>
                <a:spcPts val="0"/>
              </a:spcBef>
              <a:buClr>
                <a:srgbClr val="005294"/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ea typeface="+mn-ea"/>
                <a:cs typeface="Franklin Gothic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484094"/>
            <a:ext cx="12191999" cy="1116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 rot="16200000">
            <a:off x="6050282" y="-6050280"/>
            <a:ext cx="91441" cy="12192000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0052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050281" y="-5958838"/>
            <a:ext cx="91441" cy="121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005294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64632" y="1890713"/>
            <a:ext cx="1991784" cy="18399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64632" y="3871833"/>
            <a:ext cx="1991784" cy="18399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53271" y="3866800"/>
            <a:ext cx="8644879" cy="1785104"/>
          </a:xfrm>
        </p:spPr>
        <p:txBody>
          <a:bodyPr>
            <a:spAutoFit/>
          </a:bodyPr>
          <a:lstStyle>
            <a:lvl1pPr marL="0" indent="0" algn="l" defTabSz="914377" rtl="0" eaLnBrk="1" latinLnBrk="0" hangingPunct="1">
              <a:spcBef>
                <a:spcPts val="0"/>
              </a:spcBef>
              <a:buClr>
                <a:srgbClr val="005294"/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ea typeface="+mn-ea"/>
                <a:cs typeface="Franklin Gothic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29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ientific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9415" y="484099"/>
            <a:ext cx="10808716" cy="6748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9415" y="1981205"/>
            <a:ext cx="10808716" cy="4144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89163" y="1158908"/>
            <a:ext cx="10808984" cy="479425"/>
          </a:xfrm>
        </p:spPr>
        <p:txBody>
          <a:bodyPr>
            <a:normAutofit/>
          </a:bodyPr>
          <a:lstStyle>
            <a:lvl1pPr marL="0" indent="0" algn="ctr">
              <a:buNone/>
              <a:defRPr sz="1600" b="0" baseline="0"/>
            </a:lvl1pPr>
          </a:lstStyle>
          <a:p>
            <a:pPr lvl="0"/>
            <a:r>
              <a:rPr lang="en-US" dirty="0"/>
              <a:t>Click to edit collaborators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126168"/>
            <a:ext cx="12192000" cy="73183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Funding Source:</a:t>
            </a:r>
          </a:p>
          <a:p>
            <a:pPr lvl="0"/>
            <a:r>
              <a:rPr lang="en-US" dirty="0"/>
              <a:t>Publications: </a:t>
            </a:r>
          </a:p>
          <a:p>
            <a:pPr lvl="0"/>
            <a:r>
              <a:rPr lang="en-US" dirty="0"/>
              <a:t>Shared Resource Usage: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32E6FC6-D4F3-4C17-98D4-8D4642FAE35A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6732494-5577-49A1-B028-4779B27F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0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7831D5-E973-4877-9077-CF8C9563B14E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AB4F409-9DA0-4439-A22B-2E8D5A5C39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2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" y="174197"/>
            <a:ext cx="12191999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117" y="1671304"/>
            <a:ext cx="10841775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56376" y="-6056378"/>
            <a:ext cx="91442" cy="12204195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0052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6056375" y="-5964934"/>
            <a:ext cx="91441" cy="12204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00529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914377" rtl="0" eaLnBrk="1" latinLnBrk="0" hangingPunct="1">
        <a:spcBef>
          <a:spcPct val="0"/>
        </a:spcBef>
        <a:buNone/>
        <a:defRPr sz="3600" b="0" kern="1200">
          <a:solidFill>
            <a:srgbClr val="005294"/>
          </a:solidFill>
          <a:latin typeface="Franklin Gothic Medium"/>
          <a:ea typeface="+mj-ea"/>
          <a:cs typeface="Franklin Gothic Medium"/>
        </a:defRPr>
      </a:lvl1pPr>
    </p:titleStyle>
    <p:bodyStyle>
      <a:lvl1pPr marL="228594" indent="-228594" algn="l" defTabSz="914377" rtl="0" eaLnBrk="1" latinLnBrk="0" hangingPunct="1">
        <a:spcBef>
          <a:spcPts val="2000"/>
        </a:spcBef>
        <a:buClr>
          <a:srgbClr val="005294"/>
        </a:buClr>
        <a:buSzPct val="75000"/>
        <a:buFont typeface="Wingdings" pitchFamily="2" charset="2"/>
        <a:buChar char="n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57189" indent="-228594" algn="l" defTabSz="914377" rtl="0" eaLnBrk="1" latinLnBrk="0" hangingPunct="1">
        <a:spcBef>
          <a:spcPts val="600"/>
        </a:spcBef>
        <a:buClr>
          <a:srgbClr val="7183B3"/>
        </a:buClr>
        <a:buSzPct val="100000"/>
        <a:buFont typeface="Lucida Grande"/>
        <a:buChar char="-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685783" indent="-228594" algn="l" defTabSz="914377" rtl="0" eaLnBrk="1" latinLnBrk="0" hangingPunct="1">
        <a:spcBef>
          <a:spcPts val="600"/>
        </a:spcBef>
        <a:buClr>
          <a:srgbClr val="99A4C8"/>
        </a:buClr>
        <a:buSzPct val="75000"/>
        <a:buFont typeface="Wingdings" pitchFamily="2" charset="2"/>
        <a:buChar char="n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914377" indent="-228594" algn="l" defTabSz="914377" rtl="0" eaLnBrk="1" latinLnBrk="0" hangingPunct="1">
        <a:spcBef>
          <a:spcPts val="600"/>
        </a:spcBef>
        <a:buClr>
          <a:srgbClr val="99A4C8"/>
        </a:buClr>
        <a:buSzPct val="75000"/>
        <a:buFont typeface="Wingdings" pitchFamily="2" charset="2"/>
        <a:buChar char="n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1142971" indent="-228594" algn="l" defTabSz="914377" rtl="0" eaLnBrk="1" latinLnBrk="0" hangingPunct="1">
        <a:spcBef>
          <a:spcPts val="600"/>
        </a:spcBef>
        <a:buClr>
          <a:srgbClr val="99A4C8"/>
        </a:buClr>
        <a:buSzPct val="75000"/>
        <a:buFont typeface="Wingdings" pitchFamily="2" charset="2"/>
        <a:buChar char="n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1377916" indent="-228594" algn="l" defTabSz="914377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35" indent="-228594" algn="l" defTabSz="914377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42" indent="-228594" algn="l" defTabSz="914377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349" indent="-228594" algn="l" defTabSz="914377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nfluence.kcr.uky.edu/display/KAM/Suspense+Lis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kcr.uky.edu/display/KAM/NAACCR+V22+Manual+Review+and+the+Suspense+Lis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taging.seer.cancer.gov/eod/news/2.1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accr.org/icdo3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s.org/quality-programs/cancer/news/registry-change-03192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82DF-E9CC-4D74-9686-ACA1254A7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CPDMS v10.0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8266E-5BC6-4F11-8F16-95AD244B6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926404"/>
            <a:ext cx="85344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Isaac Hands, MPH</a:t>
            </a:r>
          </a:p>
          <a:p>
            <a:pPr>
              <a:spcBef>
                <a:spcPts val="0"/>
              </a:spcBef>
            </a:pPr>
            <a:r>
              <a:rPr lang="en-US" b="1" dirty="0"/>
              <a:t>Lead Software Architect, Kentucky Cancer Registry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April 11, 2022</a:t>
            </a:r>
          </a:p>
        </p:txBody>
      </p:sp>
    </p:spTree>
    <p:extLst>
      <p:ext uri="{BB962C8B-B14F-4D97-AF65-F5344CB8AC3E}">
        <p14:creationId xmlns:p14="http://schemas.microsoft.com/office/powerpoint/2010/main" val="51958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AF30-BFAE-3141-BFEE-BE676A6B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82759-AED1-4340-98CA-2ED0AE2C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12" y="1083470"/>
            <a:ext cx="10841775" cy="7254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hlinkClick r:id="rId2"/>
              </a:rPr>
              <a:t>https://confluence.kcr.uky.edu/display/KAM/Suspense+List</a:t>
            </a:r>
            <a:endParaRPr lang="en-US" sz="28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A76F948-7512-9245-99D0-F0478553B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33" y="1960959"/>
            <a:ext cx="5648754" cy="457657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3255AE-93A5-3D42-9E6E-7A8B26129F46}"/>
              </a:ext>
            </a:extLst>
          </p:cNvPr>
          <p:cNvSpPr txBox="1">
            <a:spLocks/>
          </p:cNvSpPr>
          <p:nvPr/>
        </p:nvSpPr>
        <p:spPr>
          <a:xfrm>
            <a:off x="398851" y="1898904"/>
            <a:ext cx="5469282" cy="463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spcBef>
                <a:spcPts val="2000"/>
              </a:spcBef>
              <a:buClr>
                <a:srgbClr val="005294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189" indent="-228594" algn="l" defTabSz="914377" rtl="0" eaLnBrk="1" latinLnBrk="0" hangingPunct="1">
              <a:spcBef>
                <a:spcPts val="600"/>
              </a:spcBef>
              <a:buClr>
                <a:srgbClr val="7183B3"/>
              </a:buClr>
              <a:buSzPct val="100000"/>
              <a:buFont typeface="Lucida Grande"/>
              <a:buChar char="-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783" indent="-228594" algn="l" defTabSz="914377" rtl="0" eaLnBrk="1" latinLnBrk="0" hangingPunct="1">
              <a:spcBef>
                <a:spcPts val="600"/>
              </a:spcBef>
              <a:buClr>
                <a:srgbClr val="99A4C8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377" indent="-228594" algn="l" defTabSz="914377" rtl="0" eaLnBrk="1" latinLnBrk="0" hangingPunct="1">
              <a:spcBef>
                <a:spcPts val="600"/>
              </a:spcBef>
              <a:buClr>
                <a:srgbClr val="99A4C8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142971" indent="-228594" algn="l" defTabSz="914377" rtl="0" eaLnBrk="1" latinLnBrk="0" hangingPunct="1">
              <a:spcBef>
                <a:spcPts val="600"/>
              </a:spcBef>
              <a:buClr>
                <a:srgbClr val="99A4C8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1377916" indent="-228594" algn="l" defTabSz="914377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35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42" indent="-228594" algn="l" defTabSz="914377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349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Requested Feature to help with RCRS and workflow management</a:t>
            </a:r>
          </a:p>
          <a:p>
            <a:endParaRPr lang="en-US" sz="2800" dirty="0"/>
          </a:p>
          <a:p>
            <a:r>
              <a:rPr lang="en-US" sz="2800" dirty="0"/>
              <a:t>Used for v22 Manual Review </a:t>
            </a:r>
          </a:p>
          <a:p>
            <a:endParaRPr lang="en-US" sz="2800" dirty="0"/>
          </a:p>
          <a:p>
            <a:r>
              <a:rPr lang="en-US" sz="2800" dirty="0"/>
              <a:t>Plan to integrate with </a:t>
            </a:r>
            <a:r>
              <a:rPr lang="en-US" sz="2800" dirty="0" err="1"/>
              <a:t>Casefinding</a:t>
            </a:r>
            <a:r>
              <a:rPr lang="en-US" sz="2800" dirty="0"/>
              <a:t> in future release</a:t>
            </a:r>
          </a:p>
          <a:p>
            <a:pPr marL="0" indent="0"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357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312B-5A9A-A741-AEC0-81F789CA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Suspense List for v22 Manual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AE6A-FD9D-994E-AF97-A69399F3E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9" y="1671304"/>
            <a:ext cx="11439938" cy="4144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https://confluence.kcr.uky.edu/display/KAM/NAACCR+V22+Manual+Review+and+the+Suspense+List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1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C53F-7721-8240-BAC3-98595D27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Suspense List vs. Incomplete List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C32D01-AA07-904A-8F81-5DB5199C1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742823"/>
              </p:ext>
            </p:extLst>
          </p:nvPr>
        </p:nvGraphicFramePr>
        <p:xfrm>
          <a:off x="321364" y="1065351"/>
          <a:ext cx="11549271" cy="48027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849757">
                  <a:extLst>
                    <a:ext uri="{9D8B030D-6E8A-4147-A177-3AD203B41FA5}">
                      <a16:colId xmlns:a16="http://schemas.microsoft.com/office/drawing/2014/main" val="1837440074"/>
                    </a:ext>
                  </a:extLst>
                </a:gridCol>
                <a:gridCol w="4287079">
                  <a:extLst>
                    <a:ext uri="{9D8B030D-6E8A-4147-A177-3AD203B41FA5}">
                      <a16:colId xmlns:a16="http://schemas.microsoft.com/office/drawing/2014/main" val="3183052766"/>
                    </a:ext>
                  </a:extLst>
                </a:gridCol>
                <a:gridCol w="3412435">
                  <a:extLst>
                    <a:ext uri="{9D8B030D-6E8A-4147-A177-3AD203B41FA5}">
                      <a16:colId xmlns:a16="http://schemas.microsoft.com/office/drawing/2014/main" val="1424426033"/>
                    </a:ext>
                  </a:extLst>
                </a:gridCol>
              </a:tblGrid>
              <a:tr h="642887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Suspense 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Incomplete List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8196070"/>
                  </a:ext>
                </a:extLst>
              </a:tr>
              <a:tr h="49824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What type of record is on the list?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34540"/>
                  </a:ext>
                </a:extLst>
              </a:tr>
              <a:tr h="67586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How is a record added?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dirty="0"/>
                        <a:t>By a CPDMS user, manually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dirty="0"/>
                        <a:t>By the CPDMS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Automatically, when any case or patient fails 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629678"/>
                  </a:ext>
                </a:extLst>
              </a:tr>
              <a:tr h="69573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Can records be manually removed from the list?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704593"/>
                  </a:ext>
                </a:extLst>
              </a:tr>
              <a:tr h="113385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Are records automatically removed from the list when they pass edits?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Yes, if it was added manually and has never passed edits</a:t>
                      </a:r>
                    </a:p>
                    <a:p>
                      <a:pPr algn="ctr"/>
                      <a:r>
                        <a:rPr lang="en-US" dirty="0"/>
                        <a:t>or</a:t>
                      </a:r>
                    </a:p>
                    <a:p>
                      <a:pPr algn="l"/>
                      <a:r>
                        <a:rPr lang="en-US" dirty="0"/>
                        <a:t>Yes, if it was added by the CPDMS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582262"/>
                  </a:ext>
                </a:extLst>
              </a:tr>
              <a:tr h="46117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Are records ever left on the list when they pass edits?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Yes, if a case was added manually after it was considered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12126"/>
                  </a:ext>
                </a:extLst>
              </a:tr>
              <a:tr h="46117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How many records can be on the list?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Unlimited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 per hospital facility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73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72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8D34-A860-124D-A8AC-97772F4A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3BD73-252A-6944-BA43-270EA3F5E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85" y="1671304"/>
            <a:ext cx="5527615" cy="4519235"/>
          </a:xfrm>
        </p:spPr>
        <p:txBody>
          <a:bodyPr/>
          <a:lstStyle/>
          <a:p>
            <a:r>
              <a:rPr lang="en-US" dirty="0"/>
              <a:t>KCR is still requiring Covid-19 data collection for 2022 – in order to meet SEER data collection requirements</a:t>
            </a:r>
          </a:p>
          <a:p>
            <a:r>
              <a:rPr lang="en-US" dirty="0"/>
              <a:t>CPDMS Release Notes said Covid-19 data collection was removed, but it will be re-enabled this week (week of April 11, 2022)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168CB65-F163-1847-9CC9-ACD6F95AD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2" y="1671304"/>
            <a:ext cx="5527615" cy="45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0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7D0B-DE87-1941-83CC-773E94C7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CPDMS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189FC-F881-A541-AE1D-08758CB78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Monday-Friday, 7 AM to 5 PM Eastern Time</a:t>
            </a:r>
          </a:p>
          <a:p>
            <a:pPr marL="0" indent="0" algn="ctr">
              <a:buNone/>
            </a:pPr>
            <a:r>
              <a:rPr lang="en-US" sz="4400" dirty="0"/>
              <a:t>(859) 218-2222</a:t>
            </a:r>
          </a:p>
          <a:p>
            <a:pPr marL="0" indent="0" algn="ctr">
              <a:buNone/>
            </a:pPr>
            <a:r>
              <a:rPr lang="en-US" sz="4400" dirty="0" err="1"/>
              <a:t>cpdmsnetsupport@uky.edu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6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A841-9850-C642-8B72-9B711DC3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Changes</a:t>
            </a:r>
            <a:br>
              <a:rPr lang="en-US" dirty="0"/>
            </a:br>
            <a:r>
              <a:rPr lang="en-US" dirty="0"/>
              <a:t>Released April 5, 2022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23EBC-BB3C-E04C-A216-70A7E367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17" y="1671304"/>
            <a:ext cx="10841775" cy="4858705"/>
          </a:xfrm>
        </p:spPr>
        <p:txBody>
          <a:bodyPr>
            <a:normAutofit/>
          </a:bodyPr>
          <a:lstStyle/>
          <a:p>
            <a:r>
              <a:rPr lang="en-US" sz="2400" dirty="0"/>
              <a:t>CPDMS Updated according to NAACCR v22 Data Standards</a:t>
            </a:r>
          </a:p>
          <a:p>
            <a:pPr lvl="1"/>
            <a:r>
              <a:rPr lang="en-US" sz="2200" dirty="0"/>
              <a:t>New Fields for Data Entry: 7 Case, 2 Therapy</a:t>
            </a:r>
          </a:p>
          <a:p>
            <a:pPr lvl="1"/>
            <a:r>
              <a:rPr lang="en-US" sz="2200" dirty="0"/>
              <a:t>New Calculated Fields: 6 Case, 4 Therapy</a:t>
            </a:r>
          </a:p>
          <a:p>
            <a:pPr lvl="1"/>
            <a:r>
              <a:rPr lang="en-US" sz="2200" dirty="0"/>
              <a:t>6 Data Conversions Needing Manual Review</a:t>
            </a:r>
          </a:p>
          <a:p>
            <a:pPr lvl="1"/>
            <a:r>
              <a:rPr lang="en-US" sz="2000" dirty="0"/>
              <a:t>SEER EOD v2.1 </a:t>
            </a:r>
          </a:p>
          <a:p>
            <a:pPr lvl="1"/>
            <a:r>
              <a:rPr lang="en-US" sz="2000" dirty="0"/>
              <a:t>ICD-O-3.2 Histology</a:t>
            </a:r>
          </a:p>
          <a:p>
            <a:pPr lvl="1"/>
            <a:r>
              <a:rPr lang="en-US" sz="2000" dirty="0" err="1"/>
              <a:t>CoC</a:t>
            </a:r>
            <a:r>
              <a:rPr lang="en-US" sz="2000" dirty="0"/>
              <a:t> Standard 6.5 for Follow-Up</a:t>
            </a:r>
          </a:p>
          <a:p>
            <a:pPr lvl="1"/>
            <a:r>
              <a:rPr lang="en-US" sz="2000" dirty="0"/>
              <a:t>RCRS/NCDB Edits and Output Changes</a:t>
            </a:r>
          </a:p>
          <a:p>
            <a:r>
              <a:rPr lang="en-US" sz="2400" dirty="0"/>
              <a:t>New CPDMS Feature: </a:t>
            </a:r>
            <a:r>
              <a:rPr lang="en-US" sz="2400" b="1" dirty="0"/>
              <a:t>Suspense List</a:t>
            </a:r>
          </a:p>
        </p:txBody>
      </p:sp>
    </p:spTree>
    <p:extLst>
      <p:ext uri="{BB962C8B-B14F-4D97-AF65-F5344CB8AC3E}">
        <p14:creationId xmlns:p14="http://schemas.microsoft.com/office/powerpoint/2010/main" val="290178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E3C4-5E03-7943-9491-C5D03E86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Fields for Data Entry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4772DA-1812-524D-BCCC-DEE38BC99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325928"/>
              </p:ext>
            </p:extLst>
          </p:nvPr>
        </p:nvGraphicFramePr>
        <p:xfrm>
          <a:off x="247963" y="1691516"/>
          <a:ext cx="11696073" cy="3977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363794">
                  <a:extLst>
                    <a:ext uri="{9D8B030D-6E8A-4147-A177-3AD203B41FA5}">
                      <a16:colId xmlns:a16="http://schemas.microsoft.com/office/drawing/2014/main" val="256112155"/>
                    </a:ext>
                  </a:extLst>
                </a:gridCol>
                <a:gridCol w="2027582">
                  <a:extLst>
                    <a:ext uri="{9D8B030D-6E8A-4147-A177-3AD203B41FA5}">
                      <a16:colId xmlns:a16="http://schemas.microsoft.com/office/drawing/2014/main" val="1702997713"/>
                    </a:ext>
                  </a:extLst>
                </a:gridCol>
                <a:gridCol w="3627783">
                  <a:extLst>
                    <a:ext uri="{9D8B030D-6E8A-4147-A177-3AD203B41FA5}">
                      <a16:colId xmlns:a16="http://schemas.microsoft.com/office/drawing/2014/main" val="1359592820"/>
                    </a:ext>
                  </a:extLst>
                </a:gridCol>
                <a:gridCol w="1676914">
                  <a:extLst>
                    <a:ext uri="{9D8B030D-6E8A-4147-A177-3AD203B41FA5}">
                      <a16:colId xmlns:a16="http://schemas.microsoft.com/office/drawing/2014/main" val="3339762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Diagnosis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68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Tobacco Use Smoking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3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Macroscopic Evaluation of the Mesorectum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 - SSDI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Topography C20.9 (Rectum, NOS)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96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Derived Rai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 - SSDI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Lymphoma-CLL/SLL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95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 - SSDI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Cervix v9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110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LN Status Pelvic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Case - SSDI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Cervix v9, Cervix v8, Vagina, Vulva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406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LN Status Para Aortic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Case - SSDI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Cervix v9, Cervix v8, Vagina, Vulva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20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LN Status Femoral Inguinal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Case - SSDI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Cervix v9, Cervix v8, Vagina, Vulva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63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Surgery 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Therapy -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11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Reconstruction 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Therapy -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46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40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E3C4-5E03-7943-9491-C5D03E86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Calculated Fields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4772DA-1812-524D-BCCC-DEE38BC99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90865"/>
              </p:ext>
            </p:extLst>
          </p:nvPr>
        </p:nvGraphicFramePr>
        <p:xfrm>
          <a:off x="247963" y="1691516"/>
          <a:ext cx="11696073" cy="2494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363794">
                  <a:extLst>
                    <a:ext uri="{9D8B030D-6E8A-4147-A177-3AD203B41FA5}">
                      <a16:colId xmlns:a16="http://schemas.microsoft.com/office/drawing/2014/main" val="256112155"/>
                    </a:ext>
                  </a:extLst>
                </a:gridCol>
                <a:gridCol w="2027582">
                  <a:extLst>
                    <a:ext uri="{9D8B030D-6E8A-4147-A177-3AD203B41FA5}">
                      <a16:colId xmlns:a16="http://schemas.microsoft.com/office/drawing/2014/main" val="1702997713"/>
                    </a:ext>
                  </a:extLst>
                </a:gridCol>
                <a:gridCol w="3627783">
                  <a:extLst>
                    <a:ext uri="{9D8B030D-6E8A-4147-A177-3AD203B41FA5}">
                      <a16:colId xmlns:a16="http://schemas.microsoft.com/office/drawing/2014/main" val="1359592820"/>
                    </a:ext>
                  </a:extLst>
                </a:gridCol>
                <a:gridCol w="1676914">
                  <a:extLst>
                    <a:ext uri="{9D8B030D-6E8A-4147-A177-3AD203B41FA5}">
                      <a16:colId xmlns:a16="http://schemas.microsoft.com/office/drawing/2014/main" val="3339762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Diagnosis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68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Ever Smoker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3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RX Hosp--Surg 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NAACCR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96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RX Hosp--Recon 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NAACCR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Breast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2022+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95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RX </a:t>
                      </a:r>
                      <a:r>
                        <a:rPr lang="en-US" dirty="0" err="1"/>
                        <a:t>Summ</a:t>
                      </a:r>
                      <a:r>
                        <a:rPr lang="en-US" dirty="0"/>
                        <a:t>--Surg 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NAACCR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Breast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2022+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110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RX </a:t>
                      </a:r>
                      <a:r>
                        <a:rPr lang="en-US" dirty="0" err="1"/>
                        <a:t>Summ</a:t>
                      </a:r>
                      <a:r>
                        <a:rPr lang="en-US" dirty="0"/>
                        <a:t>--Recon 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NAACCR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Breast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2022+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406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47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CF9F-905A-8D43-B278-655D40DBD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Conversions Needing Manual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B92A1-391C-E347-BB3D-070560BB8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1. Case now eligible for AJCC Staging. Review AJCC Staging values.</a:t>
            </a:r>
          </a:p>
          <a:p>
            <a:pPr marL="0" indent="0">
              <a:buNone/>
            </a:pPr>
            <a:r>
              <a:rPr lang="en-US"/>
              <a:t>2. Schema changed to Soft Tissue Abdomen &amp; Thoracic. Key change and review staging/SSDI values.</a:t>
            </a:r>
          </a:p>
          <a:p>
            <a:pPr marL="0" indent="0">
              <a:buNone/>
            </a:pPr>
            <a:r>
              <a:rPr lang="en-US"/>
              <a:t>3. Schema changed to Soft Tissue Rare/Other (new). Key change and review staging/SSDI values.</a:t>
            </a:r>
          </a:p>
          <a:p>
            <a:pPr marL="0" indent="0">
              <a:buNone/>
            </a:pPr>
            <a:r>
              <a:rPr lang="en-US"/>
              <a:t>4. Schema changed to Soft Tissue Rare (new). Key change and review staging/SSDI values.</a:t>
            </a:r>
          </a:p>
          <a:p>
            <a:pPr marL="0" indent="0">
              <a:buNone/>
            </a:pPr>
            <a:r>
              <a:rPr lang="en-US"/>
              <a:t>5. Schema changed to Cervix Sarcoma (new). Key change and review staging/SSDI values.</a:t>
            </a:r>
          </a:p>
          <a:p>
            <a:pPr marL="0" indent="0">
              <a:buNone/>
            </a:pPr>
            <a:r>
              <a:rPr lang="en-US"/>
              <a:t>6. Review p16 SSDI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7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02FA-DF09-F24A-B048-A5337C96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SEER EOD v1.2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5D617-22D0-B947-B47C-BF4BBF5EC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hlinkClick r:id="rId2"/>
              </a:rPr>
              <a:t>https://staging.seer.cancer.gov/eod/news/2.1/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available automatic conversions were performed</a:t>
            </a:r>
          </a:p>
          <a:p>
            <a:r>
              <a:rPr lang="en-US" dirty="0"/>
              <a:t>Some conversions require manual review</a:t>
            </a:r>
          </a:p>
        </p:txBody>
      </p:sp>
    </p:spTree>
    <p:extLst>
      <p:ext uri="{BB962C8B-B14F-4D97-AF65-F5344CB8AC3E}">
        <p14:creationId xmlns:p14="http://schemas.microsoft.com/office/powerpoint/2010/main" val="92707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B535-1606-2D49-9968-02EC0D91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ICD-O-3.2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C83C-2AE1-5A49-9F6E-63BD487A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hlinkClick r:id="rId2"/>
              </a:rPr>
              <a:t>https://www.naaccr.org/icdo3/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Updated CPDMS Histology lists with new ICD-O-3.2 codes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1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BC01-3B76-8E49-853D-F94CCD94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CoC</a:t>
            </a:r>
            <a:r>
              <a:rPr lang="en-US" dirty="0"/>
              <a:t> Standard 6.5 Change for Follow-Up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CA3B5-491D-8D47-B480-A465381DE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https://www.facs.org/quality-programs/cancer/news/registry-change-031921</a:t>
            </a:r>
            <a:endParaRPr lang="en-US" dirty="0"/>
          </a:p>
          <a:p>
            <a:r>
              <a:rPr lang="en-US" dirty="0"/>
              <a:t>Updated </a:t>
            </a:r>
            <a:r>
              <a:rPr lang="en-US" dirty="0" err="1"/>
              <a:t>ACoS</a:t>
            </a:r>
            <a:r>
              <a:rPr lang="en-US" dirty="0"/>
              <a:t> criteria in Follow Up reporting for Recent/Long-Term Follow Up intervals defined in </a:t>
            </a:r>
            <a:r>
              <a:rPr lang="en-US" dirty="0" err="1"/>
              <a:t>CoC</a:t>
            </a:r>
            <a:r>
              <a:rPr lang="en-US" dirty="0"/>
              <a:t> Standard 6.5</a:t>
            </a:r>
          </a:p>
          <a:p>
            <a:r>
              <a:rPr lang="en-US" dirty="0"/>
              <a:t>KCR also maintains SEER follow-up, so facilities should continue to follow their younger population of patients back to 1995</a:t>
            </a:r>
          </a:p>
          <a:p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24A4D5-0F64-644C-9451-E5D6A5371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0" t="24371" r="28337" b="42407"/>
          <a:stretch/>
        </p:blipFill>
        <p:spPr>
          <a:xfrm>
            <a:off x="3886200" y="4216464"/>
            <a:ext cx="2959100" cy="22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4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A343-731C-DD4D-A6A8-019BD25C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RCRS/NCDB Edits and Output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356B-45A5-2D4C-9B46-5AC6602D4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Edits have been updated to the v22 metafile and output will be in v22 XML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C58324B-94DA-7F48-AA42-FA29D1ACE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49" y="2415900"/>
            <a:ext cx="6178302" cy="40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79646"/>
      </p:ext>
    </p:extLst>
  </p:cSld>
  <p:clrMapOvr>
    <a:masterClrMapping/>
  </p:clrMapOvr>
</p:sld>
</file>

<file path=ppt/theme/theme1.xml><?xml version="1.0" encoding="utf-8"?>
<a:theme xmlns:a="http://schemas.openxmlformats.org/drawingml/2006/main" name="Durbi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rbin" id="{85DD3295-5848-4158-9D66-957577245103}" vid="{EB8B7A61-FA48-48B4-8D81-68F6C7430D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Durbin</Template>
  <TotalTime>1466</TotalTime>
  <Words>785</Words>
  <Application>Microsoft Macintosh PowerPoint</Application>
  <PresentationFormat>Widescreen</PresentationFormat>
  <Paragraphs>145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Black</vt:lpstr>
      <vt:lpstr>Calibri</vt:lpstr>
      <vt:lpstr>Franklin Gothic Book</vt:lpstr>
      <vt:lpstr>Franklin Gothic Medium</vt:lpstr>
      <vt:lpstr>Lucida Grande</vt:lpstr>
      <vt:lpstr>Wingdings</vt:lpstr>
      <vt:lpstr>Durbin</vt:lpstr>
      <vt:lpstr>CPDMS v10.0 Training</vt:lpstr>
      <vt:lpstr>Summary of Changes Released April 5, 2022 </vt:lpstr>
      <vt:lpstr>New Fields for Data Entry </vt:lpstr>
      <vt:lpstr>New Calculated Fields </vt:lpstr>
      <vt:lpstr>Data Conversions Needing Manual Review</vt:lpstr>
      <vt:lpstr>SEER EOD v1.2   </vt:lpstr>
      <vt:lpstr>ICD-O-3.2</vt:lpstr>
      <vt:lpstr>CoC Standard 6.5 Change for Follow-Up  </vt:lpstr>
      <vt:lpstr>RCRS/NCDB Edits and Output Changes</vt:lpstr>
      <vt:lpstr>Suspense List</vt:lpstr>
      <vt:lpstr>Using Suspense List for v22 Manual Review</vt:lpstr>
      <vt:lpstr>Suspense List vs. Incomplete List</vt:lpstr>
      <vt:lpstr>COVID-19 Data Collection</vt:lpstr>
      <vt:lpstr>CPDMS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Durbin, Eric B.</dc:creator>
  <cp:lastModifiedBy>Hands, Isaac</cp:lastModifiedBy>
  <cp:revision>30</cp:revision>
  <dcterms:created xsi:type="dcterms:W3CDTF">2021-11-16T13:54:01Z</dcterms:created>
  <dcterms:modified xsi:type="dcterms:W3CDTF">2022-04-08T20:32:09Z</dcterms:modified>
</cp:coreProperties>
</file>